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4" r:id="rId6"/>
    <p:sldId id="265" r:id="rId7"/>
    <p:sldId id="266" r:id="rId8"/>
    <p:sldId id="271" r:id="rId9"/>
    <p:sldId id="272" r:id="rId10"/>
    <p:sldId id="273" r:id="rId11"/>
    <p:sldId id="274" r:id="rId12"/>
    <p:sldId id="275" r:id="rId13"/>
    <p:sldId id="270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94D6AB-376B-6E45-93FA-7B73644D3851}">
          <p14:sldIdLst>
            <p14:sldId id="256"/>
            <p14:sldId id="257"/>
            <p14:sldId id="258"/>
            <p14:sldId id="260"/>
            <p14:sldId id="264"/>
            <p14:sldId id="265"/>
          </p14:sldIdLst>
        </p14:section>
        <p14:section name="Data Clustering" id="{F123849B-773B-414F-84A2-2B3A8D758389}">
          <p14:sldIdLst>
            <p14:sldId id="266"/>
            <p14:sldId id="271"/>
            <p14:sldId id="272"/>
            <p14:sldId id="273"/>
            <p14:sldId id="274"/>
            <p14:sldId id="275"/>
          </p14:sldIdLst>
        </p14:section>
        <p14:section name="Analysis" id="{362D0FD4-C89C-3744-A2D7-5E3CB7DF3378}">
          <p14:sldIdLst>
            <p14:sldId id="270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2A19"/>
    <a:srgbClr val="0B140D"/>
    <a:srgbClr val="172A1B"/>
    <a:srgbClr val="FFA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8"/>
    <p:restoredTop sz="94722"/>
  </p:normalViewPr>
  <p:slideViewPr>
    <p:cSldViewPr snapToGrid="0" snapToObjects="1">
      <p:cViewPr varScale="1">
        <p:scale>
          <a:sx n="111" d="100"/>
          <a:sy n="111" d="100"/>
        </p:scale>
        <p:origin x="24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EB592-4A6E-CE4C-8263-F0E963429665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CA67E-A969-0440-8C12-89312938F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90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CA67E-A969-0440-8C12-89312938FE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14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CA67E-A969-0440-8C12-89312938FE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90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CA67E-A969-0440-8C12-89312938FE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5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CA67E-A969-0440-8C12-89312938FE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4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CA67E-A969-0440-8C12-89312938FE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24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CA67E-A969-0440-8C12-89312938FE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98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CA67E-A969-0440-8C12-89312938FE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74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CA67E-A969-0440-8C12-89312938FE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10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CA67E-A969-0440-8C12-89312938FE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51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CA67E-A969-0440-8C12-89312938FE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6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9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1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67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47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69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9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3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2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78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05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6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12/22/20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21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slide" Target="slide6.xml"/><Relationship Id="rId12" Type="http://schemas.openxmlformats.org/officeDocument/2006/relationships/slide" Target="slide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slide" Target="slide13.xml"/><Relationship Id="rId4" Type="http://schemas.openxmlformats.org/officeDocument/2006/relationships/slide" Target="slide5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4E2CB-4D7F-B044-A6BB-877C4ABE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25" y="2436018"/>
            <a:ext cx="6483750" cy="1985963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SIMILAR NEIGHBORHOODS</a:t>
            </a:r>
            <a:r>
              <a:rPr lang="en-US" dirty="0"/>
              <a:t> </a:t>
            </a:r>
            <a:r>
              <a:rPr lang="en-US" sz="80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CFEBA5-60E4-48FC-B241-181C68DEF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06" r="34803" b="-1"/>
          <a:stretch/>
        </p:blipFill>
        <p:spPr>
          <a:xfrm>
            <a:off x="7820625" y="-2"/>
            <a:ext cx="4371375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" name="Subtitle 2">
            <a:extLst>
              <a:ext uri="{FF2B5EF4-FFF2-40B4-BE49-F238E27FC236}">
                <a16:creationId xmlns:a16="http://schemas.microsoft.com/office/drawing/2014/main" id="{2719BF64-869B-EC48-8F8F-44EB3F11DD8F}"/>
              </a:ext>
            </a:extLst>
          </p:cNvPr>
          <p:cNvSpPr txBox="1">
            <a:spLocks/>
          </p:cNvSpPr>
          <p:nvPr/>
        </p:nvSpPr>
        <p:spPr>
          <a:xfrm>
            <a:off x="0" y="6517704"/>
            <a:ext cx="1377387" cy="340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Varun </a:t>
            </a:r>
            <a:r>
              <a:rPr lang="en-US" sz="1600" dirty="0" err="1"/>
              <a:t>Moturi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73123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BCD131-8A75-7A40-9CFE-BEB9B55EBD64}"/>
              </a:ext>
            </a:extLst>
          </p:cNvPr>
          <p:cNvSpPr/>
          <p:nvPr/>
        </p:nvSpPr>
        <p:spPr>
          <a:xfrm>
            <a:off x="214074" y="1559928"/>
            <a:ext cx="3306891" cy="3301324"/>
          </a:xfrm>
          <a:prstGeom prst="ellipse">
            <a:avLst/>
          </a:prstGeom>
          <a:solidFill>
            <a:schemeClr val="accent6"/>
          </a:soli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" pitchFamily="2" charset="0"/>
            </a:endParaRPr>
          </a:p>
        </p:txBody>
      </p:sp>
      <p:sp>
        <p:nvSpPr>
          <p:cNvPr id="7189" name="TextBox 7188">
            <a:extLst>
              <a:ext uri="{FF2B5EF4-FFF2-40B4-BE49-F238E27FC236}">
                <a16:creationId xmlns:a16="http://schemas.microsoft.com/office/drawing/2014/main" id="{AF7D53AD-7024-B641-9DE0-AADBDDCA31E1}"/>
              </a:ext>
            </a:extLst>
          </p:cNvPr>
          <p:cNvSpPr txBox="1"/>
          <p:nvPr/>
        </p:nvSpPr>
        <p:spPr>
          <a:xfrm>
            <a:off x="925453" y="4080224"/>
            <a:ext cx="1884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osterama" panose="020B0604020202020204" pitchFamily="34" charset="0"/>
                <a:cs typeface="Posterama" panose="020B0604020202020204" pitchFamily="34" charset="0"/>
              </a:rPr>
              <a:t>DATA CLUSTERING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1E78F72-782E-FB47-B4AC-380CA4BCCAA1}"/>
              </a:ext>
            </a:extLst>
          </p:cNvPr>
          <p:cNvSpPr/>
          <p:nvPr/>
        </p:nvSpPr>
        <p:spPr>
          <a:xfrm>
            <a:off x="4464874" y="1647841"/>
            <a:ext cx="5088006" cy="4981559"/>
          </a:xfrm>
          <a:prstGeom prst="roundRect">
            <a:avLst>
              <a:gd name="adj" fmla="val 4489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Hierarchy with solid fill">
            <a:extLst>
              <a:ext uri="{FF2B5EF4-FFF2-40B4-BE49-F238E27FC236}">
                <a16:creationId xmlns:a16="http://schemas.microsoft.com/office/drawing/2014/main" id="{0E321B45-DBF5-334B-8788-63B86C26D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774" y="2175846"/>
            <a:ext cx="2069488" cy="2069488"/>
          </a:xfrm>
          <a:prstGeom prst="rect">
            <a:avLst/>
          </a:prstGeom>
        </p:spPr>
      </p:pic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555936FF-4FAE-8040-823A-3C7D1037A11B}"/>
              </a:ext>
            </a:extLst>
          </p:cNvPr>
          <p:cNvCxnSpPr>
            <a:cxnSpLocks/>
            <a:stCxn id="2" idx="6"/>
            <a:endCxn id="36" idx="1"/>
          </p:cNvCxnSpPr>
          <p:nvPr/>
        </p:nvCxnSpPr>
        <p:spPr>
          <a:xfrm>
            <a:off x="3520965" y="3210590"/>
            <a:ext cx="943909" cy="928031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24AA5CF-A0AE-B047-83B5-C5992A5DF8A2}"/>
              </a:ext>
            </a:extLst>
          </p:cNvPr>
          <p:cNvSpPr/>
          <p:nvPr/>
        </p:nvSpPr>
        <p:spPr>
          <a:xfrm>
            <a:off x="4469229" y="88573"/>
            <a:ext cx="7495259" cy="1433761"/>
          </a:xfrm>
          <a:prstGeom prst="roundRect">
            <a:avLst>
              <a:gd name="adj" fmla="val 7360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histograms of Top 3 venues on all Neighborhoods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‘Coffee shop’ ranked 1</a:t>
            </a:r>
            <a:r>
              <a:rPr lang="en-CA" baseline="30000" dirty="0"/>
              <a:t>st</a:t>
            </a:r>
            <a:r>
              <a:rPr lang="en-CA" dirty="0"/>
              <a:t> and 2</a:t>
            </a:r>
            <a:r>
              <a:rPr lang="en-CA" baseline="30000" dirty="0"/>
              <a:t>nd</a:t>
            </a:r>
            <a:r>
              <a:rPr lang="en-CA" dirty="0"/>
              <a:t> among the most common venues followed by ‘Café’, 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F2560778-D644-DB4F-B7A1-0C4FAC19A8D5}"/>
              </a:ext>
            </a:extLst>
          </p:cNvPr>
          <p:cNvCxnSpPr>
            <a:cxnSpLocks/>
            <a:stCxn id="2" idx="6"/>
            <a:endCxn id="24" idx="1"/>
          </p:cNvCxnSpPr>
          <p:nvPr/>
        </p:nvCxnSpPr>
        <p:spPr>
          <a:xfrm flipV="1">
            <a:off x="3520965" y="805454"/>
            <a:ext cx="948264" cy="24051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9422C5F7-265F-4841-9A78-07965D7458B5}"/>
              </a:ext>
            </a:extLst>
          </p:cNvPr>
          <p:cNvPicPr/>
          <p:nvPr/>
        </p:nvPicPr>
        <p:blipFill rotWithShape="1">
          <a:blip r:embed="rId5"/>
          <a:srcRect t="61995"/>
          <a:stretch/>
        </p:blipFill>
        <p:spPr bwMode="auto">
          <a:xfrm>
            <a:off x="4511998" y="1729263"/>
            <a:ext cx="4989403" cy="14813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Chart, bar chart, histogram&#10;&#10;Description automatically generated">
            <a:extLst>
              <a:ext uri="{FF2B5EF4-FFF2-40B4-BE49-F238E27FC236}">
                <a16:creationId xmlns:a16="http://schemas.microsoft.com/office/drawing/2014/main" id="{68EEAD09-94A5-0741-A0C5-4A03151B4B4F}"/>
              </a:ext>
            </a:extLst>
          </p:cNvPr>
          <p:cNvPicPr/>
          <p:nvPr/>
        </p:nvPicPr>
        <p:blipFill rotWithShape="1">
          <a:blip r:embed="rId6"/>
          <a:srcRect l="-3129" t="76741" r="-1"/>
          <a:stretch/>
        </p:blipFill>
        <p:spPr bwMode="auto">
          <a:xfrm>
            <a:off x="4561298" y="3292012"/>
            <a:ext cx="4989404" cy="11810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51BE87F2-F6FD-1745-B142-58E27E554A41}"/>
              </a:ext>
            </a:extLst>
          </p:cNvPr>
          <p:cNvPicPr/>
          <p:nvPr/>
        </p:nvPicPr>
        <p:blipFill rotWithShape="1">
          <a:blip r:embed="rId7"/>
          <a:srcRect t="61948"/>
          <a:stretch/>
        </p:blipFill>
        <p:spPr bwMode="auto">
          <a:xfrm>
            <a:off x="4511998" y="4554443"/>
            <a:ext cx="4989404" cy="1949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6021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BCD131-8A75-7A40-9CFE-BEB9B55EBD64}"/>
              </a:ext>
            </a:extLst>
          </p:cNvPr>
          <p:cNvSpPr/>
          <p:nvPr/>
        </p:nvSpPr>
        <p:spPr>
          <a:xfrm>
            <a:off x="214074" y="1559928"/>
            <a:ext cx="3306891" cy="3301324"/>
          </a:xfrm>
          <a:prstGeom prst="ellipse">
            <a:avLst/>
          </a:prstGeom>
          <a:solidFill>
            <a:schemeClr val="accent6"/>
          </a:soli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" pitchFamily="2" charset="0"/>
            </a:endParaRPr>
          </a:p>
        </p:txBody>
      </p:sp>
      <p:sp>
        <p:nvSpPr>
          <p:cNvPr id="7189" name="TextBox 7188">
            <a:extLst>
              <a:ext uri="{FF2B5EF4-FFF2-40B4-BE49-F238E27FC236}">
                <a16:creationId xmlns:a16="http://schemas.microsoft.com/office/drawing/2014/main" id="{AF7D53AD-7024-B641-9DE0-AADBDDCA31E1}"/>
              </a:ext>
            </a:extLst>
          </p:cNvPr>
          <p:cNvSpPr txBox="1"/>
          <p:nvPr/>
        </p:nvSpPr>
        <p:spPr>
          <a:xfrm>
            <a:off x="925453" y="4080224"/>
            <a:ext cx="1884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osterama" panose="020B0604020202020204" pitchFamily="34" charset="0"/>
                <a:cs typeface="Posterama" panose="020B0604020202020204" pitchFamily="34" charset="0"/>
              </a:rPr>
              <a:t>DATA CLUSTERING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1E78F72-782E-FB47-B4AC-380CA4BCCAA1}"/>
              </a:ext>
            </a:extLst>
          </p:cNvPr>
          <p:cNvSpPr/>
          <p:nvPr/>
        </p:nvSpPr>
        <p:spPr>
          <a:xfrm>
            <a:off x="4469229" y="2886204"/>
            <a:ext cx="7495259" cy="2473244"/>
          </a:xfrm>
          <a:prstGeom prst="roundRect">
            <a:avLst>
              <a:gd name="adj" fmla="val 4489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Hierarchy with solid fill">
            <a:extLst>
              <a:ext uri="{FF2B5EF4-FFF2-40B4-BE49-F238E27FC236}">
                <a16:creationId xmlns:a16="http://schemas.microsoft.com/office/drawing/2014/main" id="{0E321B45-DBF5-334B-8788-63B86C26D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774" y="2175846"/>
            <a:ext cx="2069488" cy="2069488"/>
          </a:xfrm>
          <a:prstGeom prst="rect">
            <a:avLst/>
          </a:prstGeom>
        </p:spPr>
      </p:pic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555936FF-4FAE-8040-823A-3C7D1037A11B}"/>
              </a:ext>
            </a:extLst>
          </p:cNvPr>
          <p:cNvCxnSpPr>
            <a:cxnSpLocks/>
            <a:stCxn id="2" idx="6"/>
            <a:endCxn id="36" idx="1"/>
          </p:cNvCxnSpPr>
          <p:nvPr/>
        </p:nvCxnSpPr>
        <p:spPr>
          <a:xfrm>
            <a:off x="3520965" y="3210590"/>
            <a:ext cx="948264" cy="9122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24AA5CF-A0AE-B047-83B5-C5992A5DF8A2}"/>
              </a:ext>
            </a:extLst>
          </p:cNvPr>
          <p:cNvSpPr/>
          <p:nvPr/>
        </p:nvSpPr>
        <p:spPr>
          <a:xfrm>
            <a:off x="4469228" y="899540"/>
            <a:ext cx="7495259" cy="1824471"/>
          </a:xfrm>
          <a:prstGeom prst="roundRect">
            <a:avLst>
              <a:gd name="adj" fmla="val 7360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‘k-nearest neighbours’ algorithm was performed to cluster the neighbourhoods based the venues. 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Cluster labels were created for each neighbourhood.  </a:t>
            </a:r>
          </a:p>
          <a:p>
            <a:endParaRPr lang="en-CA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F2560778-D644-DB4F-B7A1-0C4FAC19A8D5}"/>
              </a:ext>
            </a:extLst>
          </p:cNvPr>
          <p:cNvCxnSpPr>
            <a:cxnSpLocks/>
            <a:stCxn id="2" idx="6"/>
            <a:endCxn id="24" idx="1"/>
          </p:cNvCxnSpPr>
          <p:nvPr/>
        </p:nvCxnSpPr>
        <p:spPr>
          <a:xfrm flipV="1">
            <a:off x="3520965" y="1811776"/>
            <a:ext cx="948263" cy="1398814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A716D95B-E76F-0943-9DEB-F18FABC3E4F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08567" y="2940274"/>
            <a:ext cx="7416580" cy="24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9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BCD131-8A75-7A40-9CFE-BEB9B55EBD64}"/>
              </a:ext>
            </a:extLst>
          </p:cNvPr>
          <p:cNvSpPr/>
          <p:nvPr/>
        </p:nvSpPr>
        <p:spPr>
          <a:xfrm>
            <a:off x="214074" y="1559928"/>
            <a:ext cx="3306891" cy="3301324"/>
          </a:xfrm>
          <a:prstGeom prst="ellipse">
            <a:avLst/>
          </a:prstGeom>
          <a:solidFill>
            <a:schemeClr val="accent6"/>
          </a:soli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" pitchFamily="2" charset="0"/>
            </a:endParaRPr>
          </a:p>
        </p:txBody>
      </p:sp>
      <p:sp>
        <p:nvSpPr>
          <p:cNvPr id="7189" name="TextBox 7188">
            <a:extLst>
              <a:ext uri="{FF2B5EF4-FFF2-40B4-BE49-F238E27FC236}">
                <a16:creationId xmlns:a16="http://schemas.microsoft.com/office/drawing/2014/main" id="{AF7D53AD-7024-B641-9DE0-AADBDDCA31E1}"/>
              </a:ext>
            </a:extLst>
          </p:cNvPr>
          <p:cNvSpPr txBox="1"/>
          <p:nvPr/>
        </p:nvSpPr>
        <p:spPr>
          <a:xfrm>
            <a:off x="925453" y="4080224"/>
            <a:ext cx="1884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osterama" panose="020B0604020202020204" pitchFamily="34" charset="0"/>
                <a:cs typeface="Posterama" panose="020B0604020202020204" pitchFamily="34" charset="0"/>
              </a:rPr>
              <a:t>DATA CLUSTERING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1E78F72-782E-FB47-B4AC-380CA4BCCAA1}"/>
              </a:ext>
            </a:extLst>
          </p:cNvPr>
          <p:cNvSpPr/>
          <p:nvPr/>
        </p:nvSpPr>
        <p:spPr>
          <a:xfrm>
            <a:off x="4464872" y="2175846"/>
            <a:ext cx="7495259" cy="4142017"/>
          </a:xfrm>
          <a:prstGeom prst="roundRect">
            <a:avLst>
              <a:gd name="adj" fmla="val 4489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Hierarchy with solid fill">
            <a:extLst>
              <a:ext uri="{FF2B5EF4-FFF2-40B4-BE49-F238E27FC236}">
                <a16:creationId xmlns:a16="http://schemas.microsoft.com/office/drawing/2014/main" id="{0E321B45-DBF5-334B-8788-63B86C26D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774" y="2175846"/>
            <a:ext cx="2069488" cy="2069488"/>
          </a:xfrm>
          <a:prstGeom prst="rect">
            <a:avLst/>
          </a:prstGeom>
        </p:spPr>
      </p:pic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555936FF-4FAE-8040-823A-3C7D1037A11B}"/>
              </a:ext>
            </a:extLst>
          </p:cNvPr>
          <p:cNvCxnSpPr>
            <a:cxnSpLocks/>
            <a:stCxn id="2" idx="6"/>
            <a:endCxn id="36" idx="1"/>
          </p:cNvCxnSpPr>
          <p:nvPr/>
        </p:nvCxnSpPr>
        <p:spPr>
          <a:xfrm>
            <a:off x="3520965" y="3210590"/>
            <a:ext cx="943907" cy="1036265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24AA5CF-A0AE-B047-83B5-C5992A5DF8A2}"/>
              </a:ext>
            </a:extLst>
          </p:cNvPr>
          <p:cNvSpPr/>
          <p:nvPr/>
        </p:nvSpPr>
        <p:spPr>
          <a:xfrm>
            <a:off x="4469229" y="88573"/>
            <a:ext cx="7495259" cy="1984159"/>
          </a:xfrm>
          <a:prstGeom prst="roundRect">
            <a:avLst>
              <a:gd name="adj" fmla="val 7360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Neighbourhood was plotted again on the map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Color-coded based on the cluster label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Visually representation of all similar neighbourhoods in GTA 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F2560778-D644-DB4F-B7A1-0C4FAC19A8D5}"/>
              </a:ext>
            </a:extLst>
          </p:cNvPr>
          <p:cNvCxnSpPr>
            <a:cxnSpLocks/>
            <a:stCxn id="2" idx="6"/>
            <a:endCxn id="24" idx="1"/>
          </p:cNvCxnSpPr>
          <p:nvPr/>
        </p:nvCxnSpPr>
        <p:spPr>
          <a:xfrm flipV="1">
            <a:off x="3520965" y="1080653"/>
            <a:ext cx="948264" cy="2129937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D436C963-F5E9-1A44-A97D-34A83818B16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35424" y="2240280"/>
            <a:ext cx="7342632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06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BCD131-8A75-7A40-9CFE-BEB9B55EBD64}"/>
              </a:ext>
            </a:extLst>
          </p:cNvPr>
          <p:cNvSpPr/>
          <p:nvPr/>
        </p:nvSpPr>
        <p:spPr>
          <a:xfrm>
            <a:off x="214074" y="1559928"/>
            <a:ext cx="3306891" cy="3301324"/>
          </a:xfrm>
          <a:prstGeom prst="ellipse">
            <a:avLst/>
          </a:prstGeom>
          <a:solidFill>
            <a:schemeClr val="accent6"/>
          </a:soli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" pitchFamily="2" charset="0"/>
            </a:endParaRPr>
          </a:p>
        </p:txBody>
      </p:sp>
      <p:sp>
        <p:nvSpPr>
          <p:cNvPr id="7189" name="TextBox 7188">
            <a:extLst>
              <a:ext uri="{FF2B5EF4-FFF2-40B4-BE49-F238E27FC236}">
                <a16:creationId xmlns:a16="http://schemas.microsoft.com/office/drawing/2014/main" id="{AF7D53AD-7024-B641-9DE0-AADBDDCA31E1}"/>
              </a:ext>
            </a:extLst>
          </p:cNvPr>
          <p:cNvSpPr txBox="1"/>
          <p:nvPr/>
        </p:nvSpPr>
        <p:spPr>
          <a:xfrm>
            <a:off x="925451" y="4163510"/>
            <a:ext cx="188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osterama" panose="020B0604020202020204" pitchFamily="34" charset="0"/>
                <a:cs typeface="Posterama" panose="020B0604020202020204" pitchFamily="34" charset="0"/>
              </a:rPr>
              <a:t>ANALYSIS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1E78F72-782E-FB47-B4AC-380CA4BCCAA1}"/>
              </a:ext>
            </a:extLst>
          </p:cNvPr>
          <p:cNvSpPr/>
          <p:nvPr/>
        </p:nvSpPr>
        <p:spPr>
          <a:xfrm>
            <a:off x="4208201" y="318471"/>
            <a:ext cx="6774427" cy="531922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Displaying all neighborhoods with a ‘Baseball Field’</a:t>
            </a:r>
            <a:r>
              <a:rPr lang="en-CA" dirty="0"/>
              <a:t> </a:t>
            </a:r>
            <a:endParaRPr lang="en-US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1D8B745-0138-C24A-B80A-851854585E05}"/>
              </a:ext>
            </a:extLst>
          </p:cNvPr>
          <p:cNvCxnSpPr>
            <a:cxnSpLocks/>
            <a:stCxn id="2" idx="6"/>
            <a:endCxn id="36" idx="1"/>
          </p:cNvCxnSpPr>
          <p:nvPr/>
        </p:nvCxnSpPr>
        <p:spPr>
          <a:xfrm flipV="1">
            <a:off x="3520965" y="584432"/>
            <a:ext cx="687236" cy="2626158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1E09A565-AB2B-D646-AA44-8E011589A9C8}"/>
              </a:ext>
            </a:extLst>
          </p:cNvPr>
          <p:cNvSpPr/>
          <p:nvPr/>
        </p:nvSpPr>
        <p:spPr>
          <a:xfrm>
            <a:off x="4208199" y="997006"/>
            <a:ext cx="6774426" cy="2177376"/>
          </a:xfrm>
          <a:prstGeom prst="roundRect">
            <a:avLst>
              <a:gd name="adj" fmla="val 4068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859A0E19-1CF1-0F4C-8238-20B158DB9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4" y="2334593"/>
            <a:ext cx="2158952" cy="1751993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17AB4D1-A44A-1E44-8AA4-CE36D7A9E342}"/>
              </a:ext>
            </a:extLst>
          </p:cNvPr>
          <p:cNvSpPr/>
          <p:nvPr/>
        </p:nvSpPr>
        <p:spPr>
          <a:xfrm>
            <a:off x="4208199" y="3320994"/>
            <a:ext cx="6774426" cy="3301323"/>
          </a:xfrm>
          <a:prstGeom prst="roundRect">
            <a:avLst>
              <a:gd name="adj" fmla="val 1785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ADCCB97A-B423-CE43-91A9-049471A19724}"/>
              </a:ext>
            </a:extLst>
          </p:cNvPr>
          <p:cNvCxnSpPr>
            <a:cxnSpLocks/>
            <a:stCxn id="2" idx="6"/>
            <a:endCxn id="75" idx="1"/>
          </p:cNvCxnSpPr>
          <p:nvPr/>
        </p:nvCxnSpPr>
        <p:spPr>
          <a:xfrm flipV="1">
            <a:off x="3520965" y="2085694"/>
            <a:ext cx="687234" cy="112489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618678FE-67E2-9B41-B1AE-936D2E1EC8A1}"/>
              </a:ext>
            </a:extLst>
          </p:cNvPr>
          <p:cNvCxnSpPr>
            <a:cxnSpLocks/>
            <a:stCxn id="2" idx="6"/>
            <a:endCxn id="29" idx="1"/>
          </p:cNvCxnSpPr>
          <p:nvPr/>
        </p:nvCxnSpPr>
        <p:spPr>
          <a:xfrm>
            <a:off x="3520965" y="3210590"/>
            <a:ext cx="687234" cy="176106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Table&#10;&#10;Description automatically generated">
            <a:extLst>
              <a:ext uri="{FF2B5EF4-FFF2-40B4-BE49-F238E27FC236}">
                <a16:creationId xmlns:a16="http://schemas.microsoft.com/office/drawing/2014/main" id="{3278B092-B6E4-E94F-BA80-2AD4898667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232347" y="1024199"/>
            <a:ext cx="6750277" cy="2150183"/>
          </a:xfrm>
          <a:prstGeom prst="rect">
            <a:avLst/>
          </a:prstGeom>
        </p:spPr>
      </p:pic>
      <p:pic>
        <p:nvPicPr>
          <p:cNvPr id="37" name="Picture 36" descr="Map&#10;&#10;Description automatically generated">
            <a:extLst>
              <a:ext uri="{FF2B5EF4-FFF2-40B4-BE49-F238E27FC236}">
                <a16:creationId xmlns:a16="http://schemas.microsoft.com/office/drawing/2014/main" id="{A654E36A-0232-234B-9FA6-98C35D914E7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232342" y="3320994"/>
            <a:ext cx="6723767" cy="33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67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B506FD-3400-C84B-A098-02E6DF99A2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25630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7188"/>
            <a:r>
              <a:rPr lang="en-US" sz="5400"/>
              <a:t>Conclusion</a:t>
            </a:r>
            <a:endParaRPr lang="en-US" sz="5400" dirty="0"/>
          </a:p>
        </p:txBody>
      </p:sp>
      <p:pic>
        <p:nvPicPr>
          <p:cNvPr id="8" name="Picture 2" descr="10 most powerful data analytics companies | CIO">
            <a:extLst>
              <a:ext uri="{FF2B5EF4-FFF2-40B4-BE49-F238E27FC236}">
                <a16:creationId xmlns:a16="http://schemas.microsoft.com/office/drawing/2014/main" id="{4498BF40-078D-4843-B5F1-0A568A94D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r="7171"/>
          <a:stretch/>
        </p:blipFill>
        <p:spPr bwMode="auto">
          <a:xfrm>
            <a:off x="5979735" y="0"/>
            <a:ext cx="6212265" cy="685800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9BEB1E-566A-3046-AB54-656212363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025"/>
          <a:stretch/>
        </p:blipFill>
        <p:spPr>
          <a:xfrm rot="10800000">
            <a:off x="5610020" y="-509287"/>
            <a:ext cx="918099" cy="7836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CC998-1682-CD4F-8CE1-C7690641BCEE}"/>
              </a:ext>
            </a:extLst>
          </p:cNvPr>
          <p:cNvSpPr txBox="1"/>
          <p:nvPr/>
        </p:nvSpPr>
        <p:spPr>
          <a:xfrm>
            <a:off x="393539" y="1770927"/>
            <a:ext cx="55861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Retrieved a Publicly available Dataset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Used Geocoding API to get latitudes and longitudes 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Explored and cleaned the data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Visually represented the data on a Map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Created a clustering model using KNN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Tested the model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Immigrant moving to Toronto can enter the amenities and get a list of best suited neighborhoods 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Model could be applied to cities other than Toronto</a:t>
            </a:r>
            <a:r>
              <a:rPr lang="en-CA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49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65DD92-E521-4D40-B2E4-3F3AE8F4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5" y="0"/>
            <a:ext cx="12159754" cy="6876234"/>
          </a:xfrm>
          <a:prstGeom prst="rect">
            <a:avLst/>
          </a:prstGeom>
          <a:effectLst>
            <a:softEdge rad="266700"/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B119517-FF69-CB4E-BB51-34CD2E00F076}"/>
              </a:ext>
            </a:extLst>
          </p:cNvPr>
          <p:cNvSpPr/>
          <p:nvPr/>
        </p:nvSpPr>
        <p:spPr>
          <a:xfrm>
            <a:off x="5249808" y="3281649"/>
            <a:ext cx="1724628" cy="375951"/>
          </a:xfrm>
          <a:prstGeom prst="ellipse">
            <a:avLst/>
          </a:prstGeom>
          <a:solidFill>
            <a:srgbClr val="0C2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B506FD-3400-C84B-A098-02E6DF99A229}"/>
              </a:ext>
            </a:extLst>
          </p:cNvPr>
          <p:cNvSpPr txBox="1">
            <a:spLocks/>
          </p:cNvSpPr>
          <p:nvPr/>
        </p:nvSpPr>
        <p:spPr>
          <a:xfrm>
            <a:off x="0" y="2809964"/>
            <a:ext cx="12191999" cy="12563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7188" algn="ctr"/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31286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8B18D8C-DE39-4745-B950-95BC4497DE8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25630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7188"/>
            <a:r>
              <a:rPr lang="en-US" sz="5400" dirty="0"/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282556-84C8-774A-A288-C28094B21B41}"/>
              </a:ext>
            </a:extLst>
          </p:cNvPr>
          <p:cNvSpPr txBox="1"/>
          <p:nvPr/>
        </p:nvSpPr>
        <p:spPr>
          <a:xfrm>
            <a:off x="0" y="1720840"/>
            <a:ext cx="731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2300" indent="-265113">
              <a:buFont typeface="Wingdings" pitchFamily="2" charset="2"/>
              <a:buChar char="v"/>
            </a:pPr>
            <a:r>
              <a:rPr lang="en-US" sz="2400" dirty="0"/>
              <a:t>Purpose</a:t>
            </a:r>
          </a:p>
          <a:p>
            <a:pPr marL="622300" indent="-265113"/>
            <a:endParaRPr lang="en-US" sz="2400" dirty="0"/>
          </a:p>
          <a:p>
            <a:pPr marL="622300" indent="-265113">
              <a:buFont typeface="Wingdings" pitchFamily="2" charset="2"/>
              <a:buChar char="v"/>
            </a:pPr>
            <a:r>
              <a:rPr lang="en-US" sz="2400" dirty="0"/>
              <a:t>Procedure</a:t>
            </a:r>
          </a:p>
          <a:p>
            <a:pPr marL="1157287" lvl="1" indent="-342900">
              <a:buFont typeface="Wingdings" pitchFamily="2" charset="2"/>
              <a:buChar char="§"/>
            </a:pPr>
            <a:endParaRPr lang="en-US" sz="2400" dirty="0"/>
          </a:p>
          <a:p>
            <a:pPr marL="1157287" lvl="1" indent="-342900">
              <a:buFont typeface="Wingdings" pitchFamily="2" charset="2"/>
              <a:buChar char="§"/>
            </a:pPr>
            <a:r>
              <a:rPr lang="en-US" sz="2400" dirty="0"/>
              <a:t>Dataset</a:t>
            </a:r>
          </a:p>
          <a:p>
            <a:pPr marL="1157287" lvl="1" indent="-342900">
              <a:buFont typeface="Wingdings" pitchFamily="2" charset="2"/>
              <a:buChar char="§"/>
            </a:pPr>
            <a:r>
              <a:rPr lang="en-US" sz="2400" dirty="0"/>
              <a:t>Data Exploration</a:t>
            </a:r>
          </a:p>
          <a:p>
            <a:pPr marL="1157287" lvl="1" indent="-342900">
              <a:buFont typeface="Wingdings" pitchFamily="2" charset="2"/>
              <a:buChar char="§"/>
            </a:pPr>
            <a:r>
              <a:rPr lang="en-US" sz="2400" dirty="0"/>
              <a:t>Data Clustering</a:t>
            </a:r>
          </a:p>
          <a:p>
            <a:pPr marL="1157287" lvl="1" indent="-342900">
              <a:buFont typeface="Wingdings" pitchFamily="2" charset="2"/>
              <a:buChar char="§"/>
            </a:pPr>
            <a:r>
              <a:rPr lang="en-US" sz="2400" dirty="0"/>
              <a:t>Analysis</a:t>
            </a:r>
          </a:p>
          <a:p>
            <a:pPr marL="357187"/>
            <a:endParaRPr lang="en-US" sz="2400" dirty="0"/>
          </a:p>
          <a:p>
            <a:pPr marL="622300" indent="-265113">
              <a:buFont typeface="Wingdings" pitchFamily="2" charset="2"/>
              <a:buChar char="v"/>
            </a:pPr>
            <a:r>
              <a:rPr lang="en-US" sz="2400" dirty="0"/>
              <a:t>Conclusion</a:t>
            </a:r>
            <a:endParaRPr lang="en-US" dirty="0"/>
          </a:p>
        </p:txBody>
      </p:sp>
      <p:pic>
        <p:nvPicPr>
          <p:cNvPr id="1026" name="Picture 2" descr="What Is Machine Learning And Why You Should Get A Certification?">
            <a:extLst>
              <a:ext uri="{FF2B5EF4-FFF2-40B4-BE49-F238E27FC236}">
                <a16:creationId xmlns:a16="http://schemas.microsoft.com/office/drawing/2014/main" id="{0B458122-1532-3742-BABF-6B0010FAA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71"/>
          <a:stretch/>
        </p:blipFill>
        <p:spPr bwMode="auto">
          <a:xfrm>
            <a:off x="6844497" y="0"/>
            <a:ext cx="5347503" cy="6858000"/>
          </a:xfrm>
          <a:prstGeom prst="rect">
            <a:avLst/>
          </a:prstGeom>
          <a:noFill/>
          <a:effectLst>
            <a:softEdge rad="419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55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B506FD-3400-C84B-A098-02E6DF99A2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25630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7188"/>
            <a:r>
              <a:rPr lang="en-US" sz="5400"/>
              <a:t>Purpose</a:t>
            </a:r>
            <a:endParaRPr lang="en-US" sz="5400" dirty="0"/>
          </a:p>
        </p:txBody>
      </p:sp>
      <p:pic>
        <p:nvPicPr>
          <p:cNvPr id="2050" name="Picture 2" descr="Should you consider adopting a cloud data warehouse?">
            <a:extLst>
              <a:ext uri="{FF2B5EF4-FFF2-40B4-BE49-F238E27FC236}">
                <a16:creationId xmlns:a16="http://schemas.microsoft.com/office/drawing/2014/main" id="{3569792F-DB54-854E-8574-7CAE52267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916" y="0"/>
            <a:ext cx="6393084" cy="6858000"/>
          </a:xfrm>
          <a:prstGeom prst="rect">
            <a:avLst/>
          </a:prstGeom>
          <a:ln>
            <a:noFill/>
          </a:ln>
          <a:effectLst>
            <a:softEdge rad="685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FA2EEC-7E48-E14F-9A9C-61E1C918AAC8}"/>
              </a:ext>
            </a:extLst>
          </p:cNvPr>
          <p:cNvSpPr txBox="1"/>
          <p:nvPr/>
        </p:nvSpPr>
        <p:spPr>
          <a:xfrm>
            <a:off x="146304" y="1490472"/>
            <a:ext cx="59496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GTA welcomes more than 100,000 immigrants every year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Immigrants usually face a challenge when it comes to choosing a neighbourhood which would best suit their need.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Immigrant families tend to rent a room at a random location to get a better understanding of the city before they choose to settle in a neighbourhood.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can be solved by providing the immigrants with enough knowledge about all the neighbourhoods so they can choose the one that is best suited for them.</a:t>
            </a:r>
          </a:p>
          <a:p>
            <a:r>
              <a:rPr lang="en-CA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35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B506FD-3400-C84B-A098-02E6DF99A2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25630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7188"/>
            <a:r>
              <a:rPr lang="en-US" sz="5400" dirty="0"/>
              <a:t>Procedure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46D8B-465F-E543-9F85-C17E8167B263}"/>
              </a:ext>
            </a:extLst>
          </p:cNvPr>
          <p:cNvCxnSpPr>
            <a:cxnSpLocks/>
          </p:cNvCxnSpPr>
          <p:nvPr/>
        </p:nvCxnSpPr>
        <p:spPr>
          <a:xfrm>
            <a:off x="1987162" y="3310457"/>
            <a:ext cx="657013" cy="629275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AE0F14D-F379-1943-A49F-1F1553928EAE}"/>
              </a:ext>
            </a:extLst>
          </p:cNvPr>
          <p:cNvCxnSpPr>
            <a:cxnSpLocks/>
          </p:cNvCxnSpPr>
          <p:nvPr/>
        </p:nvCxnSpPr>
        <p:spPr>
          <a:xfrm flipH="1">
            <a:off x="3870956" y="3084316"/>
            <a:ext cx="750759" cy="855416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5CD8510-4765-7140-9828-7D380BEE4372}"/>
              </a:ext>
            </a:extLst>
          </p:cNvPr>
          <p:cNvCxnSpPr>
            <a:cxnSpLocks/>
          </p:cNvCxnSpPr>
          <p:nvPr/>
        </p:nvCxnSpPr>
        <p:spPr>
          <a:xfrm flipH="1" flipV="1">
            <a:off x="6101059" y="3077419"/>
            <a:ext cx="550213" cy="698626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189" name="TextBox 7188">
            <a:extLst>
              <a:ext uri="{FF2B5EF4-FFF2-40B4-BE49-F238E27FC236}">
                <a16:creationId xmlns:a16="http://schemas.microsoft.com/office/drawing/2014/main" id="{AF7D53AD-7024-B641-9DE0-AADBDDCA31E1}"/>
              </a:ext>
            </a:extLst>
          </p:cNvPr>
          <p:cNvSpPr txBox="1"/>
          <p:nvPr/>
        </p:nvSpPr>
        <p:spPr>
          <a:xfrm>
            <a:off x="255358" y="1760216"/>
            <a:ext cx="188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osterama" panose="020B0604020202020204" pitchFamily="34" charset="0"/>
                <a:cs typeface="Posterama" panose="020B0604020202020204" pitchFamily="34" charset="0"/>
              </a:rPr>
              <a:t>DATASET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4C5E85-E00C-F747-BCDB-4FFD806BDA75}"/>
              </a:ext>
            </a:extLst>
          </p:cNvPr>
          <p:cNvSpPr txBox="1"/>
          <p:nvPr/>
        </p:nvSpPr>
        <p:spPr>
          <a:xfrm>
            <a:off x="2357865" y="5571472"/>
            <a:ext cx="188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osterama" panose="020B0604020202020204" pitchFamily="34" charset="0"/>
                <a:cs typeface="Posterama" panose="020B0604020202020204" pitchFamily="34" charset="0"/>
              </a:rPr>
              <a:t>EXPLORATION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32F3130-7EEB-3548-8C43-C76A686D3BDE}"/>
              </a:ext>
            </a:extLst>
          </p:cNvPr>
          <p:cNvSpPr txBox="1"/>
          <p:nvPr/>
        </p:nvSpPr>
        <p:spPr>
          <a:xfrm>
            <a:off x="4419321" y="732585"/>
            <a:ext cx="1884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osterama" panose="020B0604020202020204" pitchFamily="34" charset="0"/>
                <a:cs typeface="Posterama" panose="020B0604020202020204" pitchFamily="34" charset="0"/>
              </a:rPr>
              <a:t>DATA CLUSTERING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2AAF90C-ED4A-9248-AD80-1F5683A4E5E6}"/>
              </a:ext>
            </a:extLst>
          </p:cNvPr>
          <p:cNvSpPr txBox="1"/>
          <p:nvPr/>
        </p:nvSpPr>
        <p:spPr>
          <a:xfrm>
            <a:off x="6554087" y="6120879"/>
            <a:ext cx="188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osterama" panose="020B0604020202020204" pitchFamily="34" charset="0"/>
                <a:cs typeface="Posterama" panose="020B0604020202020204" pitchFamily="34" charset="0"/>
              </a:rPr>
              <a:t>ANALYSIS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198" name="Slide Zoom 7197">
                <a:extLst>
                  <a:ext uri="{FF2B5EF4-FFF2-40B4-BE49-F238E27FC236}">
                    <a16:creationId xmlns:a16="http://schemas.microsoft.com/office/drawing/2014/main" id="{159E953F-DADF-6A45-BD3B-A669054AB5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9224794"/>
                  </p:ext>
                </p:extLst>
              </p:nvPr>
            </p:nvGraphicFramePr>
            <p:xfrm>
              <a:off x="384081" y="2090349"/>
              <a:ext cx="1781473" cy="1714500"/>
            </p:xfrm>
            <a:graphic>
              <a:graphicData uri="http://schemas.microsoft.com/office/powerpoint/2016/slidezoom">
                <pslz:sldZm>
                  <pslz:sldZmObj sldId="264" cId="2751789563">
                    <pslz:zmPr id="{2E718DFB-FC22-C44E-BEF2-F0F06C3DE9EC}" imageType="cover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81473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198" name="Slide Zoom 719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59E953F-DADF-6A45-BD3B-A669054AB5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081" y="2090349"/>
                <a:ext cx="1781473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200" name="Slide Zoom 7199">
                <a:extLst>
                  <a:ext uri="{FF2B5EF4-FFF2-40B4-BE49-F238E27FC236}">
                    <a16:creationId xmlns:a16="http://schemas.microsoft.com/office/drawing/2014/main" id="{21FE94F9-909C-BA4A-B39B-74F21D0885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8619487"/>
                  </p:ext>
                </p:extLst>
              </p:nvPr>
            </p:nvGraphicFramePr>
            <p:xfrm>
              <a:off x="2323431" y="3690320"/>
              <a:ext cx="1872944" cy="1885950"/>
            </p:xfrm>
            <a:graphic>
              <a:graphicData uri="http://schemas.microsoft.com/office/powerpoint/2016/slidezoom">
                <pslz:sldZm>
                  <pslz:sldZmObj sldId="265" cId="1327318548">
                    <pslz:zmPr id="{FE78C6B8-C61B-AD4E-BC8E-C696D293FCD9}" imageType="cover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72944" cy="188595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200" name="Slide Zoom 719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1FE94F9-909C-BA4A-B39B-74F21D0885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23431" y="3690320"/>
                <a:ext cx="1872944" cy="1885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216" name="Slide Zoom 7215">
                <a:extLst>
                  <a:ext uri="{FF2B5EF4-FFF2-40B4-BE49-F238E27FC236}">
                    <a16:creationId xmlns:a16="http://schemas.microsoft.com/office/drawing/2014/main" id="{F29DEECA-F53E-C84A-BD8E-DF4AE87684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4000661"/>
                  </p:ext>
                </p:extLst>
              </p:nvPr>
            </p:nvGraphicFramePr>
            <p:xfrm>
              <a:off x="6090942" y="3310457"/>
              <a:ext cx="2810422" cy="2810422"/>
            </p:xfrm>
            <a:graphic>
              <a:graphicData uri="http://schemas.microsoft.com/office/powerpoint/2016/slidezoom">
                <pslz:sldZm>
                  <pslz:sldZmObj sldId="270" cId="1880367393">
                    <pslz:zmPr id="{A3799EA9-2995-454C-A0D7-92824EC5D88B}" imageType="cover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10422" cy="281042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216" name="Slide Zoom 721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F29DEECA-F53E-C84A-BD8E-DF4AE87684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0942" y="3310457"/>
                <a:ext cx="2810422" cy="2810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1561F8F7-31CC-9F4C-A219-EEA0119EA2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9754444"/>
                  </p:ext>
                </p:extLst>
              </p:nvPr>
            </p:nvGraphicFramePr>
            <p:xfrm>
              <a:off x="4349577" y="1378916"/>
              <a:ext cx="2074545" cy="2074545"/>
            </p:xfrm>
            <a:graphic>
              <a:graphicData uri="http://schemas.microsoft.com/office/powerpoint/2016/sectionzoom">
                <psez:sectionZm>
                  <psez:sectionZmObj sectionId="{F123849B-773B-414F-84A2-2B3A8D758389}">
                    <psez:zmPr id="{BC86E2C7-042A-1942-887F-24D217DA4654}" imageType="cover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74545" cy="207454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" name="Section Zoom 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1561F8F7-31CC-9F4C-A219-EEA0119EA2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49577" y="1378916"/>
                <a:ext cx="2074545" cy="20745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66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BCD131-8A75-7A40-9CFE-BEB9B55EBD64}"/>
              </a:ext>
            </a:extLst>
          </p:cNvPr>
          <p:cNvSpPr/>
          <p:nvPr/>
        </p:nvSpPr>
        <p:spPr>
          <a:xfrm>
            <a:off x="214074" y="1559928"/>
            <a:ext cx="3306891" cy="3301324"/>
          </a:xfrm>
          <a:prstGeom prst="ellipse">
            <a:avLst/>
          </a:prstGeom>
          <a:solidFill>
            <a:schemeClr val="accent6"/>
          </a:soli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" pitchFamily="2" charset="0"/>
            </a:endParaRPr>
          </a:p>
        </p:txBody>
      </p:sp>
      <p:sp>
        <p:nvSpPr>
          <p:cNvPr id="7189" name="TextBox 7188">
            <a:extLst>
              <a:ext uri="{FF2B5EF4-FFF2-40B4-BE49-F238E27FC236}">
                <a16:creationId xmlns:a16="http://schemas.microsoft.com/office/drawing/2014/main" id="{AF7D53AD-7024-B641-9DE0-AADBDDCA31E1}"/>
              </a:ext>
            </a:extLst>
          </p:cNvPr>
          <p:cNvSpPr txBox="1"/>
          <p:nvPr/>
        </p:nvSpPr>
        <p:spPr>
          <a:xfrm>
            <a:off x="925453" y="4016216"/>
            <a:ext cx="188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osterama" panose="020B0604020202020204" pitchFamily="34" charset="0"/>
                <a:cs typeface="Posterama" panose="020B0604020202020204" pitchFamily="34" charset="0"/>
              </a:rPr>
              <a:t>DATASET</a:t>
            </a:r>
          </a:p>
        </p:txBody>
      </p:sp>
      <p:pic>
        <p:nvPicPr>
          <p:cNvPr id="92" name="Picture 91" descr="A close up of a logo&#10;&#10;Description automatically generated">
            <a:extLst>
              <a:ext uri="{FF2B5EF4-FFF2-40B4-BE49-F238E27FC236}">
                <a16:creationId xmlns:a16="http://schemas.microsoft.com/office/drawing/2014/main" id="{7E7DF852-4B57-0641-9767-3754DAB4A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72" y="2274435"/>
            <a:ext cx="1879985" cy="158286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BA0F8BC-59E0-674A-ABF4-5A2AC76FC84D}"/>
              </a:ext>
            </a:extLst>
          </p:cNvPr>
          <p:cNvSpPr/>
          <p:nvPr/>
        </p:nvSpPr>
        <p:spPr>
          <a:xfrm>
            <a:off x="6580227" y="228600"/>
            <a:ext cx="4411814" cy="330132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Publicly available dataset on Wikipedia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Dataset contains all the subdivisions of GTA along with its neighbourhoods.</a:t>
            </a:r>
          </a:p>
          <a:p>
            <a:r>
              <a:rPr lang="en-CA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Geocoding API leveraged to obtain the latitude and longitude of each neighbourhood. </a:t>
            </a:r>
          </a:p>
          <a:p>
            <a:endParaRPr lang="en-CA" dirty="0"/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9D49A2E8-EB7F-6E40-A0CF-78BEADF3AC50}"/>
              </a:ext>
            </a:extLst>
          </p:cNvPr>
          <p:cNvCxnSpPr>
            <a:cxnSpLocks/>
            <a:stCxn id="2" idx="6"/>
            <a:endCxn id="10" idx="1"/>
          </p:cNvCxnSpPr>
          <p:nvPr/>
        </p:nvCxnSpPr>
        <p:spPr>
          <a:xfrm flipV="1">
            <a:off x="3520965" y="1879262"/>
            <a:ext cx="3059262" cy="1331328"/>
          </a:xfrm>
          <a:prstGeom prst="bentConnector3">
            <a:avLst/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A46240A4-4016-A14F-8DA4-CD00041EEE45}"/>
              </a:ext>
            </a:extLst>
          </p:cNvPr>
          <p:cNvSpPr/>
          <p:nvPr/>
        </p:nvSpPr>
        <p:spPr>
          <a:xfrm>
            <a:off x="6580227" y="3941064"/>
            <a:ext cx="4411814" cy="1465040"/>
          </a:xfrm>
          <a:prstGeom prst="roundRect">
            <a:avLst>
              <a:gd name="adj" fmla="val 8772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22DB0EF1-F351-9046-9510-304D45AC3F83}"/>
              </a:ext>
            </a:extLst>
          </p:cNvPr>
          <p:cNvCxnSpPr>
            <a:cxnSpLocks/>
            <a:stCxn id="2" idx="6"/>
            <a:endCxn id="121" idx="1"/>
          </p:cNvCxnSpPr>
          <p:nvPr/>
        </p:nvCxnSpPr>
        <p:spPr>
          <a:xfrm>
            <a:off x="3520965" y="3210590"/>
            <a:ext cx="3059262" cy="1462994"/>
          </a:xfrm>
          <a:prstGeom prst="bentConnector3">
            <a:avLst/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0F3203E-FC1A-C248-B21E-8469A502C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271" y="4107971"/>
            <a:ext cx="4337726" cy="113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89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BCD131-8A75-7A40-9CFE-BEB9B55EBD64}"/>
              </a:ext>
            </a:extLst>
          </p:cNvPr>
          <p:cNvSpPr/>
          <p:nvPr/>
        </p:nvSpPr>
        <p:spPr>
          <a:xfrm>
            <a:off x="214074" y="1559928"/>
            <a:ext cx="3306891" cy="3301324"/>
          </a:xfrm>
          <a:prstGeom prst="ellipse">
            <a:avLst/>
          </a:prstGeom>
          <a:solidFill>
            <a:schemeClr val="accent6"/>
          </a:soli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" pitchFamily="2" charset="0"/>
            </a:endParaRPr>
          </a:p>
        </p:txBody>
      </p:sp>
      <p:sp>
        <p:nvSpPr>
          <p:cNvPr id="7189" name="TextBox 7188">
            <a:extLst>
              <a:ext uri="{FF2B5EF4-FFF2-40B4-BE49-F238E27FC236}">
                <a16:creationId xmlns:a16="http://schemas.microsoft.com/office/drawing/2014/main" id="{AF7D53AD-7024-B641-9DE0-AADBDDCA31E1}"/>
              </a:ext>
            </a:extLst>
          </p:cNvPr>
          <p:cNvSpPr txBox="1"/>
          <p:nvPr/>
        </p:nvSpPr>
        <p:spPr>
          <a:xfrm>
            <a:off x="925453" y="4016216"/>
            <a:ext cx="188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osterama" panose="020B0604020202020204" pitchFamily="34" charset="0"/>
                <a:cs typeface="Posterama" panose="020B0604020202020204" pitchFamily="34" charset="0"/>
              </a:rPr>
              <a:t>EXPLORATION</a:t>
            </a:r>
          </a:p>
        </p:txBody>
      </p:sp>
      <p:pic>
        <p:nvPicPr>
          <p:cNvPr id="15" name="Graphic 14" descr="Microscope with solid fill">
            <a:extLst>
              <a:ext uri="{FF2B5EF4-FFF2-40B4-BE49-F238E27FC236}">
                <a16:creationId xmlns:a16="http://schemas.microsoft.com/office/drawing/2014/main" id="{3528A3A2-19F1-9C40-8AA2-04CF07181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5389" y="2342919"/>
            <a:ext cx="1568615" cy="1568615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78BBCE-74DF-1945-9636-07F1BE6B823B}"/>
              </a:ext>
            </a:extLst>
          </p:cNvPr>
          <p:cNvSpPr/>
          <p:nvPr/>
        </p:nvSpPr>
        <p:spPr>
          <a:xfrm>
            <a:off x="4469229" y="88574"/>
            <a:ext cx="7495259" cy="3340426"/>
          </a:xfrm>
          <a:prstGeom prst="roundRect">
            <a:avLst>
              <a:gd name="adj" fmla="val 7360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dataset retrieved a total of 180 postal codes from the online source.</a:t>
            </a:r>
            <a:r>
              <a:rPr lang="en-CA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consisted of many missing values represented as ‘Not Assigned’.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Dropped all the rows where ‘Borough’ was ‘Not Assigned’</a:t>
            </a:r>
            <a:r>
              <a:rPr lang="en-CA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Assigned ‘Borough’ as ‘Neighborhood’ if ‘Neighborhood’ was ‘Not Assigned’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Reduced the dataset from 180 rows to 103 rows.</a:t>
            </a:r>
            <a:r>
              <a:rPr lang="en-CA" dirty="0"/>
              <a:t> </a:t>
            </a:r>
            <a:endParaRPr lang="en-US" dirty="0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2D62A3C-7E0E-824D-BCB5-59EBB196A5CC}"/>
              </a:ext>
            </a:extLst>
          </p:cNvPr>
          <p:cNvCxnSpPr>
            <a:cxnSpLocks/>
            <a:stCxn id="2" idx="6"/>
            <a:endCxn id="23" idx="1"/>
          </p:cNvCxnSpPr>
          <p:nvPr/>
        </p:nvCxnSpPr>
        <p:spPr>
          <a:xfrm flipV="1">
            <a:off x="3520965" y="1758787"/>
            <a:ext cx="948264" cy="145180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1E78F72-782E-FB47-B4AC-380CA4BCCAA1}"/>
              </a:ext>
            </a:extLst>
          </p:cNvPr>
          <p:cNvSpPr/>
          <p:nvPr/>
        </p:nvSpPr>
        <p:spPr>
          <a:xfrm>
            <a:off x="4482668" y="3553558"/>
            <a:ext cx="3998141" cy="3212885"/>
          </a:xfrm>
          <a:prstGeom prst="roundRect">
            <a:avLst>
              <a:gd name="adj" fmla="val 6502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31CA5E7-21D1-474E-8FFA-CDEB0AE11D11}"/>
              </a:ext>
            </a:extLst>
          </p:cNvPr>
          <p:cNvCxnSpPr>
            <a:cxnSpLocks/>
            <a:stCxn id="2" idx="6"/>
            <a:endCxn id="36" idx="1"/>
          </p:cNvCxnSpPr>
          <p:nvPr/>
        </p:nvCxnSpPr>
        <p:spPr>
          <a:xfrm>
            <a:off x="3520965" y="3210590"/>
            <a:ext cx="961703" cy="1949411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BFCE8624-1A88-424B-A360-3F0B1A3970C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780" y="3610323"/>
            <a:ext cx="2875915" cy="157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721837-2CF0-1443-8DB3-7A0401145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4286" y="5849303"/>
            <a:ext cx="2875915" cy="578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A83765-7447-664D-9A4E-AD05D9AB691A}"/>
              </a:ext>
            </a:extLst>
          </p:cNvPr>
          <p:cNvSpPr txBox="1"/>
          <p:nvPr/>
        </p:nvSpPr>
        <p:spPr>
          <a:xfrm>
            <a:off x="5987626" y="5177139"/>
            <a:ext cx="1475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i="1" dirty="0">
                <a:solidFill>
                  <a:schemeClr val="bg1"/>
                </a:solidFill>
              </a:rPr>
              <a:t>Histogram of ‘Borough’ Column</a:t>
            </a:r>
          </a:p>
          <a:p>
            <a:endParaRPr lang="en-US" sz="800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FEBD9C-8DAC-7740-A7BF-FEDC1B6CBDC0}"/>
              </a:ext>
            </a:extLst>
          </p:cNvPr>
          <p:cNvSpPr txBox="1"/>
          <p:nvPr/>
        </p:nvSpPr>
        <p:spPr>
          <a:xfrm>
            <a:off x="5848165" y="6427889"/>
            <a:ext cx="1754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i="1" dirty="0">
                <a:solidFill>
                  <a:schemeClr val="bg1"/>
                </a:solidFill>
              </a:rPr>
              <a:t>Histogram of ‘Neighborhood’ Column</a:t>
            </a:r>
          </a:p>
          <a:p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1327318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BCD131-8A75-7A40-9CFE-BEB9B55EBD64}"/>
              </a:ext>
            </a:extLst>
          </p:cNvPr>
          <p:cNvSpPr/>
          <p:nvPr/>
        </p:nvSpPr>
        <p:spPr>
          <a:xfrm>
            <a:off x="214074" y="1559928"/>
            <a:ext cx="3306891" cy="3301324"/>
          </a:xfrm>
          <a:prstGeom prst="ellipse">
            <a:avLst/>
          </a:prstGeom>
          <a:solidFill>
            <a:schemeClr val="accent6"/>
          </a:soli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" pitchFamily="2" charset="0"/>
            </a:endParaRPr>
          </a:p>
        </p:txBody>
      </p:sp>
      <p:sp>
        <p:nvSpPr>
          <p:cNvPr id="7189" name="TextBox 7188">
            <a:extLst>
              <a:ext uri="{FF2B5EF4-FFF2-40B4-BE49-F238E27FC236}">
                <a16:creationId xmlns:a16="http://schemas.microsoft.com/office/drawing/2014/main" id="{AF7D53AD-7024-B641-9DE0-AADBDDCA31E1}"/>
              </a:ext>
            </a:extLst>
          </p:cNvPr>
          <p:cNvSpPr txBox="1"/>
          <p:nvPr/>
        </p:nvSpPr>
        <p:spPr>
          <a:xfrm>
            <a:off x="925453" y="4080224"/>
            <a:ext cx="1884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osterama" panose="020B0604020202020204" pitchFamily="34" charset="0"/>
                <a:cs typeface="Posterama" panose="020B0604020202020204" pitchFamily="34" charset="0"/>
              </a:rPr>
              <a:t>DATA CLUSTERING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1E78F72-782E-FB47-B4AC-380CA4BCCAA1}"/>
              </a:ext>
            </a:extLst>
          </p:cNvPr>
          <p:cNvSpPr/>
          <p:nvPr/>
        </p:nvSpPr>
        <p:spPr>
          <a:xfrm>
            <a:off x="4464872" y="2175846"/>
            <a:ext cx="7495259" cy="4142017"/>
          </a:xfrm>
          <a:prstGeom prst="roundRect">
            <a:avLst>
              <a:gd name="adj" fmla="val 4489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Hierarchy with solid fill">
            <a:extLst>
              <a:ext uri="{FF2B5EF4-FFF2-40B4-BE49-F238E27FC236}">
                <a16:creationId xmlns:a16="http://schemas.microsoft.com/office/drawing/2014/main" id="{0E321B45-DBF5-334B-8788-63B86C26D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774" y="2175846"/>
            <a:ext cx="2069488" cy="2069488"/>
          </a:xfrm>
          <a:prstGeom prst="rect">
            <a:avLst/>
          </a:prstGeom>
        </p:spPr>
      </p:pic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555936FF-4FAE-8040-823A-3C7D1037A11B}"/>
              </a:ext>
            </a:extLst>
          </p:cNvPr>
          <p:cNvCxnSpPr>
            <a:cxnSpLocks/>
            <a:stCxn id="2" idx="6"/>
            <a:endCxn id="36" idx="1"/>
          </p:cNvCxnSpPr>
          <p:nvPr/>
        </p:nvCxnSpPr>
        <p:spPr>
          <a:xfrm>
            <a:off x="3520965" y="3210590"/>
            <a:ext cx="943907" cy="1036265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24AA5CF-A0AE-B047-83B5-C5992A5DF8A2}"/>
              </a:ext>
            </a:extLst>
          </p:cNvPr>
          <p:cNvSpPr/>
          <p:nvPr/>
        </p:nvSpPr>
        <p:spPr>
          <a:xfrm>
            <a:off x="4469229" y="88573"/>
            <a:ext cx="7495259" cy="1984159"/>
          </a:xfrm>
          <a:prstGeom prst="roundRect">
            <a:avLst>
              <a:gd name="adj" fmla="val 7360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‘</a:t>
            </a:r>
            <a:r>
              <a:rPr lang="en-CA" dirty="0" err="1"/>
              <a:t>follium</a:t>
            </a:r>
            <a:r>
              <a:rPr lang="en-CA" dirty="0"/>
              <a:t>’ library was used to plot them on a map using longitudes and latitudes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Neighborhoods in the dataset are well dispersed throughout the Greater Toronto Area (GTA) </a:t>
            </a:r>
          </a:p>
        </p:txBody>
      </p:sp>
      <p:pic>
        <p:nvPicPr>
          <p:cNvPr id="25" name="Picture 24" descr="Map&#10;&#10;Description automatically generated">
            <a:extLst>
              <a:ext uri="{FF2B5EF4-FFF2-40B4-BE49-F238E27FC236}">
                <a16:creationId xmlns:a16="http://schemas.microsoft.com/office/drawing/2014/main" id="{82704006-7CBB-1042-B654-A8B38E0449C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83412" y="2276855"/>
            <a:ext cx="7258177" cy="3937895"/>
          </a:xfrm>
          <a:prstGeom prst="rect">
            <a:avLst/>
          </a:prstGeom>
        </p:spPr>
      </p:pic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F2560778-D644-DB4F-B7A1-0C4FAC19A8D5}"/>
              </a:ext>
            </a:extLst>
          </p:cNvPr>
          <p:cNvCxnSpPr>
            <a:cxnSpLocks/>
            <a:stCxn id="2" idx="6"/>
            <a:endCxn id="24" idx="1"/>
          </p:cNvCxnSpPr>
          <p:nvPr/>
        </p:nvCxnSpPr>
        <p:spPr>
          <a:xfrm flipV="1">
            <a:off x="3520965" y="1080653"/>
            <a:ext cx="948264" cy="2129937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864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BCD131-8A75-7A40-9CFE-BEB9B55EBD64}"/>
              </a:ext>
            </a:extLst>
          </p:cNvPr>
          <p:cNvSpPr/>
          <p:nvPr/>
        </p:nvSpPr>
        <p:spPr>
          <a:xfrm>
            <a:off x="214074" y="1559928"/>
            <a:ext cx="3306891" cy="3301324"/>
          </a:xfrm>
          <a:prstGeom prst="ellipse">
            <a:avLst/>
          </a:prstGeom>
          <a:solidFill>
            <a:schemeClr val="accent6"/>
          </a:soli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" pitchFamily="2" charset="0"/>
            </a:endParaRPr>
          </a:p>
        </p:txBody>
      </p:sp>
      <p:sp>
        <p:nvSpPr>
          <p:cNvPr id="7189" name="TextBox 7188">
            <a:extLst>
              <a:ext uri="{FF2B5EF4-FFF2-40B4-BE49-F238E27FC236}">
                <a16:creationId xmlns:a16="http://schemas.microsoft.com/office/drawing/2014/main" id="{AF7D53AD-7024-B641-9DE0-AADBDDCA31E1}"/>
              </a:ext>
            </a:extLst>
          </p:cNvPr>
          <p:cNvSpPr txBox="1"/>
          <p:nvPr/>
        </p:nvSpPr>
        <p:spPr>
          <a:xfrm>
            <a:off x="925453" y="4080224"/>
            <a:ext cx="1884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osterama" panose="020B0604020202020204" pitchFamily="34" charset="0"/>
                <a:cs typeface="Posterama" panose="020B0604020202020204" pitchFamily="34" charset="0"/>
              </a:rPr>
              <a:t>DATA CLUSTERING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1E78F72-782E-FB47-B4AC-380CA4BCCAA1}"/>
              </a:ext>
            </a:extLst>
          </p:cNvPr>
          <p:cNvSpPr/>
          <p:nvPr/>
        </p:nvSpPr>
        <p:spPr>
          <a:xfrm>
            <a:off x="4464872" y="2175846"/>
            <a:ext cx="7495259" cy="4142017"/>
          </a:xfrm>
          <a:prstGeom prst="roundRect">
            <a:avLst>
              <a:gd name="adj" fmla="val 4489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Hierarchy with solid fill">
            <a:extLst>
              <a:ext uri="{FF2B5EF4-FFF2-40B4-BE49-F238E27FC236}">
                <a16:creationId xmlns:a16="http://schemas.microsoft.com/office/drawing/2014/main" id="{0E321B45-DBF5-334B-8788-63B86C26D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774" y="2175846"/>
            <a:ext cx="2069488" cy="2069488"/>
          </a:xfrm>
          <a:prstGeom prst="rect">
            <a:avLst/>
          </a:prstGeom>
        </p:spPr>
      </p:pic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555936FF-4FAE-8040-823A-3C7D1037A11B}"/>
              </a:ext>
            </a:extLst>
          </p:cNvPr>
          <p:cNvCxnSpPr>
            <a:cxnSpLocks/>
            <a:stCxn id="2" idx="6"/>
            <a:endCxn id="36" idx="1"/>
          </p:cNvCxnSpPr>
          <p:nvPr/>
        </p:nvCxnSpPr>
        <p:spPr>
          <a:xfrm>
            <a:off x="3520965" y="3210590"/>
            <a:ext cx="943907" cy="1036265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24AA5CF-A0AE-B047-83B5-C5992A5DF8A2}"/>
              </a:ext>
            </a:extLst>
          </p:cNvPr>
          <p:cNvSpPr/>
          <p:nvPr/>
        </p:nvSpPr>
        <p:spPr>
          <a:xfrm>
            <a:off x="4469229" y="88573"/>
            <a:ext cx="7495259" cy="1913963"/>
          </a:xfrm>
          <a:prstGeom prst="roundRect">
            <a:avLst>
              <a:gd name="adj" fmla="val 7360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Foursquare API was used to get the points of interest (venues) which are located within 500 m of each neighbourhood.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 total of 271 venue categories and 2124 venues were discovered 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F2560778-D644-DB4F-B7A1-0C4FAC19A8D5}"/>
              </a:ext>
            </a:extLst>
          </p:cNvPr>
          <p:cNvCxnSpPr>
            <a:cxnSpLocks/>
            <a:stCxn id="2" idx="6"/>
            <a:endCxn id="24" idx="1"/>
          </p:cNvCxnSpPr>
          <p:nvPr/>
        </p:nvCxnSpPr>
        <p:spPr>
          <a:xfrm flipV="1">
            <a:off x="3520965" y="1045555"/>
            <a:ext cx="948264" cy="2165035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A3C0A88F-B8FD-174F-B0C0-802AB31AF52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637722" y="2257752"/>
            <a:ext cx="7240334" cy="389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26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BCD131-8A75-7A40-9CFE-BEB9B55EBD64}"/>
              </a:ext>
            </a:extLst>
          </p:cNvPr>
          <p:cNvSpPr/>
          <p:nvPr/>
        </p:nvSpPr>
        <p:spPr>
          <a:xfrm>
            <a:off x="214074" y="1559928"/>
            <a:ext cx="3306891" cy="3301324"/>
          </a:xfrm>
          <a:prstGeom prst="ellipse">
            <a:avLst/>
          </a:prstGeom>
          <a:solidFill>
            <a:schemeClr val="accent6"/>
          </a:soli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" pitchFamily="2" charset="0"/>
            </a:endParaRPr>
          </a:p>
        </p:txBody>
      </p:sp>
      <p:sp>
        <p:nvSpPr>
          <p:cNvPr id="7189" name="TextBox 7188">
            <a:extLst>
              <a:ext uri="{FF2B5EF4-FFF2-40B4-BE49-F238E27FC236}">
                <a16:creationId xmlns:a16="http://schemas.microsoft.com/office/drawing/2014/main" id="{AF7D53AD-7024-B641-9DE0-AADBDDCA31E1}"/>
              </a:ext>
            </a:extLst>
          </p:cNvPr>
          <p:cNvSpPr txBox="1"/>
          <p:nvPr/>
        </p:nvSpPr>
        <p:spPr>
          <a:xfrm>
            <a:off x="925453" y="4080224"/>
            <a:ext cx="1884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osterama" panose="020B0604020202020204" pitchFamily="34" charset="0"/>
                <a:cs typeface="Posterama" panose="020B0604020202020204" pitchFamily="34" charset="0"/>
              </a:rPr>
              <a:t>DATA CLUSTERING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1E78F72-782E-FB47-B4AC-380CA4BCCAA1}"/>
              </a:ext>
            </a:extLst>
          </p:cNvPr>
          <p:cNvSpPr/>
          <p:nvPr/>
        </p:nvSpPr>
        <p:spPr>
          <a:xfrm>
            <a:off x="4464872" y="3218268"/>
            <a:ext cx="7495259" cy="2670452"/>
          </a:xfrm>
          <a:prstGeom prst="roundRect">
            <a:avLst>
              <a:gd name="adj" fmla="val 4489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Hierarchy with solid fill">
            <a:extLst>
              <a:ext uri="{FF2B5EF4-FFF2-40B4-BE49-F238E27FC236}">
                <a16:creationId xmlns:a16="http://schemas.microsoft.com/office/drawing/2014/main" id="{0E321B45-DBF5-334B-8788-63B86C26D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774" y="2175846"/>
            <a:ext cx="2069488" cy="2069488"/>
          </a:xfrm>
          <a:prstGeom prst="rect">
            <a:avLst/>
          </a:prstGeom>
        </p:spPr>
      </p:pic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555936FF-4FAE-8040-823A-3C7D1037A11B}"/>
              </a:ext>
            </a:extLst>
          </p:cNvPr>
          <p:cNvCxnSpPr>
            <a:cxnSpLocks/>
            <a:stCxn id="2" idx="6"/>
            <a:endCxn id="36" idx="1"/>
          </p:cNvCxnSpPr>
          <p:nvPr/>
        </p:nvCxnSpPr>
        <p:spPr>
          <a:xfrm>
            <a:off x="3520965" y="3210590"/>
            <a:ext cx="943907" cy="1342904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24AA5CF-A0AE-B047-83B5-C5992A5DF8A2}"/>
              </a:ext>
            </a:extLst>
          </p:cNvPr>
          <p:cNvSpPr/>
          <p:nvPr/>
        </p:nvSpPr>
        <p:spPr>
          <a:xfrm>
            <a:off x="4469229" y="88573"/>
            <a:ext cx="7495259" cy="2958066"/>
          </a:xfrm>
          <a:prstGeom prst="roundRect">
            <a:avLst>
              <a:gd name="adj" fmla="val 7360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Dataset consisted of categorical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‘one-hot encoding’ was performed to convert the categorical data to numerical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Grouped based the most occurring venue in each neighbourhood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Listed the top 10 most seen venues in each neighbourhood.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F2560778-D644-DB4F-B7A1-0C4FAC19A8D5}"/>
              </a:ext>
            </a:extLst>
          </p:cNvPr>
          <p:cNvCxnSpPr>
            <a:cxnSpLocks/>
            <a:stCxn id="2" idx="6"/>
            <a:endCxn id="24" idx="1"/>
          </p:cNvCxnSpPr>
          <p:nvPr/>
        </p:nvCxnSpPr>
        <p:spPr>
          <a:xfrm flipV="1">
            <a:off x="3520965" y="1567606"/>
            <a:ext cx="948264" cy="1642984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73A264A-5239-1E43-B4DD-2C08533C55E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72063" y="3400148"/>
            <a:ext cx="7241985" cy="226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1020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1C2B31"/>
      </a:dk2>
      <a:lt2>
        <a:srgbClr val="F0F3F2"/>
      </a:lt2>
      <a:accent1>
        <a:srgbClr val="C34D80"/>
      </a:accent1>
      <a:accent2>
        <a:srgbClr val="B13BA0"/>
      </a:accent2>
      <a:accent3>
        <a:srgbClr val="A34DC3"/>
      </a:accent3>
      <a:accent4>
        <a:srgbClr val="6541B4"/>
      </a:accent4>
      <a:accent5>
        <a:srgbClr val="4D59C3"/>
      </a:accent5>
      <a:accent6>
        <a:srgbClr val="3B78B1"/>
      </a:accent6>
      <a:hlink>
        <a:srgbClr val="473FBF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488</Words>
  <Application>Microsoft Macintosh PowerPoint</Application>
  <PresentationFormat>Widescreen</PresentationFormat>
  <Paragraphs>110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Nova Cond</vt:lpstr>
      <vt:lpstr>Calibri</vt:lpstr>
      <vt:lpstr>Impact</vt:lpstr>
      <vt:lpstr>Posterama</vt:lpstr>
      <vt:lpstr>Times</vt:lpstr>
      <vt:lpstr>Wingdings</vt:lpstr>
      <vt:lpstr>TornVTI</vt:lpstr>
      <vt:lpstr>SIMILAR NEIGHBORHOODS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 Overflow Data Warehouse</dc:title>
  <dc:creator>Varun Moturi</dc:creator>
  <cp:lastModifiedBy>Varun Moturi</cp:lastModifiedBy>
  <cp:revision>50</cp:revision>
  <dcterms:created xsi:type="dcterms:W3CDTF">2020-12-12T03:00:28Z</dcterms:created>
  <dcterms:modified xsi:type="dcterms:W3CDTF">2020-12-23T19:31:43Z</dcterms:modified>
</cp:coreProperties>
</file>